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sldIdLst>
    <p:sldId id="256" r:id="rId2"/>
    <p:sldId id="257" r:id="rId3"/>
    <p:sldId id="258" r:id="rId4"/>
    <p:sldId id="259" r:id="rId5"/>
    <p:sldId id="260" r:id="rId6"/>
    <p:sldId id="261" r:id="rId7"/>
    <p:sldId id="262" r:id="rId8"/>
    <p:sldId id="263" r:id="rId9"/>
    <p:sldId id="284" r:id="rId10"/>
    <p:sldId id="264" r:id="rId11"/>
    <p:sldId id="265" r:id="rId12"/>
    <p:sldId id="282" r:id="rId13"/>
    <p:sldId id="283" r:id="rId14"/>
    <p:sldId id="271" r:id="rId15"/>
    <p:sldId id="272" r:id="rId16"/>
    <p:sldId id="273" r:id="rId17"/>
    <p:sldId id="274" r:id="rId18"/>
    <p:sldId id="275" r:id="rId19"/>
    <p:sldId id="276" r:id="rId20"/>
    <p:sldId id="277" r:id="rId21"/>
    <p:sldId id="278" r:id="rId22"/>
    <p:sldId id="280" r:id="rId23"/>
    <p:sldId id="281" r:id="rId24"/>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63" d="100"/>
          <a:sy n="63" d="100"/>
        </p:scale>
        <p:origin x="-1072"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6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3365500"/>
            <a:chOff x="0" y="0"/>
            <a:chExt cx="5760" cy="2120"/>
          </a:xfrm>
        </p:grpSpPr>
        <p:pic>
          <p:nvPicPr>
            <p:cNvPr id="5123" name="Picture 3" descr="ARTBANNA"/>
            <p:cNvPicPr>
              <a:picLocks noChangeAspect="1" noChangeArrowheads="1"/>
            </p:cNvPicPr>
            <p:nvPr/>
          </p:nvPicPr>
          <p:blipFill>
            <a:blip r:embed="rId2" cstate="print"/>
            <a:srcRect l="8125"/>
            <a:stretch>
              <a:fillRect/>
            </a:stretch>
          </p:blipFill>
          <p:spPr bwMode="invGray">
            <a:xfrm>
              <a:off x="0" y="0"/>
              <a:ext cx="5760" cy="576"/>
            </a:xfrm>
            <a:prstGeom prst="rect">
              <a:avLst/>
            </a:prstGeom>
            <a:noFill/>
          </p:spPr>
        </p:pic>
        <p:pic>
          <p:nvPicPr>
            <p:cNvPr id="5124" name="Picture 4" descr="Arthsepa"/>
            <p:cNvPicPr>
              <a:picLocks noChangeAspect="1" noChangeArrowheads="1"/>
            </p:cNvPicPr>
            <p:nvPr/>
          </p:nvPicPr>
          <p:blipFill>
            <a:blip r:embed="rId3" cstate="print"/>
            <a:srcRect/>
            <a:stretch>
              <a:fillRect/>
            </a:stretch>
          </p:blipFill>
          <p:spPr bwMode="auto">
            <a:xfrm>
              <a:off x="2688" y="2059"/>
              <a:ext cx="2832" cy="61"/>
            </a:xfrm>
            <a:prstGeom prst="rect">
              <a:avLst/>
            </a:prstGeom>
            <a:noFill/>
          </p:spPr>
        </p:pic>
      </p:grpSp>
      <p:sp>
        <p:nvSpPr>
          <p:cNvPr id="5125"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5126"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5127" name="Rectangle 7"/>
          <p:cNvSpPr>
            <a:spLocks noGrp="1" noChangeArrowheads="1"/>
          </p:cNvSpPr>
          <p:nvPr>
            <p:ph type="dt" sz="half" idx="2"/>
          </p:nvPr>
        </p:nvSpPr>
        <p:spPr>
          <a:xfrm>
            <a:off x="3359150" y="6343650"/>
            <a:ext cx="1905000" cy="457200"/>
          </a:xfrm>
        </p:spPr>
        <p:txBody>
          <a:bodyPr/>
          <a:lstStyle>
            <a:lvl1pPr>
              <a:defRPr/>
            </a:lvl1pPr>
          </a:lstStyle>
          <a:p>
            <a:endParaRPr lang="en-US"/>
          </a:p>
        </p:txBody>
      </p:sp>
      <p:sp>
        <p:nvSpPr>
          <p:cNvPr id="5128" name="Rectangle 8"/>
          <p:cNvSpPr>
            <a:spLocks noGrp="1" noChangeArrowheads="1"/>
          </p:cNvSpPr>
          <p:nvPr>
            <p:ph type="ftr" sz="quarter" idx="3"/>
          </p:nvPr>
        </p:nvSpPr>
        <p:spPr>
          <a:xfrm>
            <a:off x="6019800" y="6343650"/>
            <a:ext cx="2895600" cy="457200"/>
          </a:xfrm>
        </p:spPr>
        <p:txBody>
          <a:bodyPr/>
          <a:lstStyle>
            <a:lvl1pPr>
              <a:defRPr/>
            </a:lvl1pPr>
          </a:lstStyle>
          <a:p>
            <a:endParaRPr lang="en-US"/>
          </a:p>
        </p:txBody>
      </p:sp>
      <p:sp>
        <p:nvSpPr>
          <p:cNvPr id="5129" name="Rectangle 9"/>
          <p:cNvSpPr>
            <a:spLocks noGrp="1" noChangeArrowheads="1"/>
          </p:cNvSpPr>
          <p:nvPr>
            <p:ph type="sldNum" sz="quarter" idx="4"/>
          </p:nvPr>
        </p:nvSpPr>
        <p:spPr>
          <a:xfrm>
            <a:off x="125413" y="6361113"/>
            <a:ext cx="1905000" cy="457200"/>
          </a:xfrm>
        </p:spPr>
        <p:txBody>
          <a:bodyPr/>
          <a:lstStyle>
            <a:lvl1pPr>
              <a:defRPr/>
            </a:lvl1pPr>
          </a:lstStyle>
          <a:p>
            <a:fld id="{3DA38AAE-F0D8-4112-9246-5D6C6762511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96F91F-44CA-4E08-8819-513B92DCD0C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0175" y="609600"/>
            <a:ext cx="2057400" cy="54467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609600"/>
            <a:ext cx="6022975" cy="54467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7E680C-3873-4388-ACDF-D445660C868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6C3D284-6D85-4CFD-9D83-43346EA4F3F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2238673-1347-4B74-B1E2-B0D6A298DF5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8A903A-B021-4368-8743-697D8E5D874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5FFF4EB-045B-473E-9E58-750AB016162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AA8058D-60F2-4A30-8411-DB850014212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E19B29-F05A-47C7-85DA-1469B01C135F}"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C47BC54-43C9-40E5-AEC0-097C0ABEA02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8E69394-F7EF-45E1-852F-FE697BD5D2B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7938" y="1636713"/>
            <a:ext cx="9148763" cy="4618037"/>
            <a:chOff x="-5" y="1031"/>
            <a:chExt cx="5763" cy="2909"/>
          </a:xfrm>
        </p:grpSpPr>
        <p:pic>
          <p:nvPicPr>
            <p:cNvPr id="4099" name="Picture 3" descr="ARTHSEPA"/>
            <p:cNvPicPr>
              <a:picLocks noChangeAspect="1" noChangeArrowheads="1"/>
            </p:cNvPicPr>
            <p:nvPr/>
          </p:nvPicPr>
          <p:blipFill>
            <a:blip r:embed="rId13" cstate="print"/>
            <a:srcRect/>
            <a:stretch>
              <a:fillRect/>
            </a:stretch>
          </p:blipFill>
          <p:spPr bwMode="gray">
            <a:xfrm>
              <a:off x="3778" y="3893"/>
              <a:ext cx="1980" cy="47"/>
            </a:xfrm>
            <a:prstGeom prst="rect">
              <a:avLst/>
            </a:prstGeom>
            <a:noFill/>
          </p:spPr>
        </p:pic>
        <p:pic>
          <p:nvPicPr>
            <p:cNvPr id="4100" name="Picture 4" descr="Arthsepa"/>
            <p:cNvPicPr>
              <a:picLocks noChangeAspect="1" noChangeArrowheads="1"/>
            </p:cNvPicPr>
            <p:nvPr/>
          </p:nvPicPr>
          <p:blipFill>
            <a:blip r:embed="rId14" cstate="print"/>
            <a:srcRect/>
            <a:stretch>
              <a:fillRect/>
            </a:stretch>
          </p:blipFill>
          <p:spPr bwMode="auto">
            <a:xfrm>
              <a:off x="-5" y="1031"/>
              <a:ext cx="2832" cy="61"/>
            </a:xfrm>
            <a:prstGeom prst="rect">
              <a:avLst/>
            </a:prstGeom>
            <a:noFill/>
          </p:spPr>
        </p:pic>
      </p:grpSp>
      <p:sp>
        <p:nvSpPr>
          <p:cNvPr id="4101" name="Rectangle 5"/>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defRPr>
            </a:lvl1pPr>
          </a:lstStyle>
          <a:p>
            <a:endParaRPr lang="en-US"/>
          </a:p>
        </p:txBody>
      </p:sp>
      <p:sp>
        <p:nvSpPr>
          <p:cNvPr id="4103" name="Rectangle 7"/>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mn-lt"/>
              </a:defRPr>
            </a:lvl1pPr>
          </a:lstStyle>
          <a:p>
            <a:endParaRPr lang="en-US"/>
          </a:p>
        </p:txBody>
      </p:sp>
      <p:sp>
        <p:nvSpPr>
          <p:cNvPr id="4104" name="Rectangle 8"/>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latin typeface="+mn-lt"/>
              </a:defRPr>
            </a:lvl1pPr>
          </a:lstStyle>
          <a:p>
            <a:fld id="{7A784723-1BB6-48C3-8C7C-4F1FC7CAF64D}" type="slidenum">
              <a:rPr lang="en-US"/>
              <a:pPr/>
              <a:t>‹#›</a:t>
            </a:fld>
            <a:endParaRPr lang="en-US"/>
          </a:p>
        </p:txBody>
      </p:sp>
      <p:sp>
        <p:nvSpPr>
          <p:cNvPr id="4105" name="Rectangle 9"/>
          <p:cNvSpPr>
            <a:spLocks noGrp="1" noChangeArrowheads="1"/>
          </p:cNvSpPr>
          <p:nvPr>
            <p:ph type="title"/>
          </p:nvPr>
        </p:nvSpPr>
        <p:spPr bwMode="auto">
          <a:xfrm>
            <a:off x="304800" y="609600"/>
            <a:ext cx="8153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en-US" sz="8800"/>
              <a:t>CPR</a:t>
            </a:r>
            <a:endParaRPr lang="en-US"/>
          </a:p>
        </p:txBody>
      </p:sp>
      <p:pic>
        <p:nvPicPr>
          <p:cNvPr id="2052" name="Picture 4" descr="Smilesfr"/>
          <p:cNvPicPr>
            <a:picLocks noChangeAspect="1" noChangeArrowheads="1"/>
          </p:cNvPicPr>
          <p:nvPr/>
        </p:nvPicPr>
        <p:blipFill>
          <a:blip r:embed="rId2" cstate="print"/>
          <a:srcRect/>
          <a:stretch>
            <a:fillRect/>
          </a:stretch>
        </p:blipFill>
        <p:spPr bwMode="auto">
          <a:xfrm>
            <a:off x="508000" y="1752600"/>
            <a:ext cx="8128000" cy="47244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04800"/>
            <a:ext cx="8153400" cy="990600"/>
          </a:xfrm>
        </p:spPr>
        <p:txBody>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4000" dirty="0" smtClean="0"/>
              <a:t>Links in the adult Chain of Survival:</a:t>
            </a:r>
            <a:endParaRPr lang="en-US" sz="4000" dirty="0"/>
          </a:p>
        </p:txBody>
      </p:sp>
      <p:sp>
        <p:nvSpPr>
          <p:cNvPr id="13315" name="Rectangle 3"/>
          <p:cNvSpPr>
            <a:spLocks noGrp="1" noChangeArrowheads="1"/>
          </p:cNvSpPr>
          <p:nvPr>
            <p:ph type="body" idx="1"/>
          </p:nvPr>
        </p:nvSpPr>
        <p:spPr>
          <a:xfrm>
            <a:off x="328613" y="1752600"/>
            <a:ext cx="8208962" cy="5105399"/>
          </a:xfrm>
        </p:spPr>
        <p:txBody>
          <a:bodyPr/>
          <a:lstStyle/>
          <a:p>
            <a:pPr>
              <a:buNone/>
            </a:pPr>
            <a:r>
              <a:rPr lang="en-US" sz="2800" dirty="0" smtClean="0"/>
              <a:t>1) Immediate recognition and activation of emergency response system</a:t>
            </a:r>
            <a:r>
              <a:rPr lang="en-US" sz="2800" smtClean="0"/>
              <a:t>:  call 911</a:t>
            </a:r>
            <a:endParaRPr lang="en-US" sz="2800" dirty="0" smtClean="0"/>
          </a:p>
          <a:p>
            <a:pPr>
              <a:buNone/>
            </a:pPr>
            <a:r>
              <a:rPr lang="en-US" sz="2800" dirty="0" smtClean="0"/>
              <a:t>2) Early CPR, w/emphasis on chest compressions</a:t>
            </a:r>
          </a:p>
          <a:p>
            <a:pPr>
              <a:buNone/>
            </a:pPr>
            <a:r>
              <a:rPr lang="en-US" sz="2800" dirty="0" smtClean="0"/>
              <a:t>3) Rapid defibrillation (AED)</a:t>
            </a:r>
          </a:p>
          <a:p>
            <a:pPr>
              <a:buNone/>
            </a:pPr>
            <a:r>
              <a:rPr lang="en-US" sz="2800" dirty="0" smtClean="0"/>
              <a:t>4) Effective advanced life support</a:t>
            </a:r>
          </a:p>
          <a:p>
            <a:pPr>
              <a:buNone/>
            </a:pPr>
            <a:r>
              <a:rPr lang="en-US" sz="2800" dirty="0" smtClean="0"/>
              <a:t>5)Integrated post-cardiac arrest care (new)</a:t>
            </a:r>
          </a:p>
          <a:p>
            <a:endParaRPr lang="en-US" sz="4800" dirty="0" smtClean="0"/>
          </a:p>
          <a:p>
            <a:endParaRPr lang="en-US" sz="4800" dirty="0" smtClean="0"/>
          </a:p>
          <a:p>
            <a:pPr>
              <a:buNone/>
            </a:pPr>
            <a:endParaRPr lang="en-US" sz="4800" dirty="0"/>
          </a:p>
        </p:txBody>
      </p:sp>
      <p:pic>
        <p:nvPicPr>
          <p:cNvPr id="4" name="Picture 3" descr="cpr early care.jpg"/>
          <p:cNvPicPr>
            <a:picLocks noChangeAspect="1"/>
          </p:cNvPicPr>
          <p:nvPr/>
        </p:nvPicPr>
        <p:blipFill>
          <a:blip r:embed="rId2" cstate="print"/>
          <a:stretch>
            <a:fillRect/>
          </a:stretch>
        </p:blipFill>
        <p:spPr>
          <a:xfrm>
            <a:off x="0" y="4876800"/>
            <a:ext cx="9144000" cy="19812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CAB’s </a:t>
            </a:r>
            <a:r>
              <a:rPr lang="en-US" dirty="0"/>
              <a:t>for Infant </a:t>
            </a:r>
            <a:r>
              <a:rPr lang="en-US" dirty="0" smtClean="0"/>
              <a:t>,Child, &amp; Adult</a:t>
            </a:r>
            <a:endParaRPr lang="en-US" dirty="0"/>
          </a:p>
        </p:txBody>
      </p:sp>
      <p:sp>
        <p:nvSpPr>
          <p:cNvPr id="14339" name="Rectangle 3"/>
          <p:cNvSpPr>
            <a:spLocks noGrp="1" noChangeArrowheads="1"/>
          </p:cNvSpPr>
          <p:nvPr>
            <p:ph type="body" idx="1"/>
          </p:nvPr>
        </p:nvSpPr>
        <p:spPr/>
        <p:txBody>
          <a:bodyPr/>
          <a:lstStyle/>
          <a:p>
            <a:r>
              <a:rPr lang="en-US" dirty="0" smtClean="0"/>
              <a:t>C =Compressions: give 30 at a rate of 100 per minute</a:t>
            </a:r>
          </a:p>
          <a:p>
            <a:r>
              <a:rPr lang="en-US" dirty="0" smtClean="0"/>
              <a:t>A </a:t>
            </a:r>
            <a:r>
              <a:rPr lang="en-US" dirty="0"/>
              <a:t>= </a:t>
            </a:r>
            <a:r>
              <a:rPr lang="en-US" dirty="0" smtClean="0"/>
              <a:t>Airway </a:t>
            </a:r>
            <a:r>
              <a:rPr lang="en-US" dirty="0" smtClean="0"/>
              <a:t>(open)</a:t>
            </a:r>
            <a:endParaRPr lang="en-US" dirty="0"/>
          </a:p>
          <a:p>
            <a:pPr lvl="1"/>
            <a:r>
              <a:rPr lang="en-US" dirty="0"/>
              <a:t>Head tilt, chin lift </a:t>
            </a:r>
            <a:r>
              <a:rPr lang="en-US" dirty="0" smtClean="0"/>
              <a:t>method</a:t>
            </a:r>
            <a:endParaRPr lang="en-US" dirty="0"/>
          </a:p>
          <a:p>
            <a:pPr lvl="1"/>
            <a:r>
              <a:rPr lang="en-US" dirty="0"/>
              <a:t>Jaw thrust method</a:t>
            </a:r>
          </a:p>
          <a:p>
            <a:r>
              <a:rPr lang="en-US" dirty="0"/>
              <a:t>B = </a:t>
            </a:r>
            <a:r>
              <a:rPr lang="en-US" dirty="0" smtClean="0"/>
              <a:t>Breathing (give </a:t>
            </a:r>
            <a:r>
              <a:rPr lang="en-US" dirty="0"/>
              <a:t>two </a:t>
            </a:r>
            <a:r>
              <a:rPr lang="en-US" dirty="0" smtClean="0"/>
              <a:t>mouth to mouth breaths</a:t>
            </a:r>
            <a:r>
              <a:rPr lang="en-US" dirty="0"/>
              <a:t>, chest rises</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PR.jpg"/>
          <p:cNvPicPr>
            <a:picLocks noGrp="1" noChangeAspect="1"/>
          </p:cNvPicPr>
          <p:nvPr>
            <p:ph idx="1"/>
          </p:nvPr>
        </p:nvPicPr>
        <p:blipFill>
          <a:blip r:embed="rId2" cstate="print"/>
          <a:stretch>
            <a:fillRect/>
          </a:stretch>
        </p:blipFill>
        <p:spPr>
          <a:xfrm>
            <a:off x="304800" y="609600"/>
            <a:ext cx="8229600" cy="59436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New Guidelines</a:t>
            </a:r>
            <a:endParaRPr lang="en-US" dirty="0"/>
          </a:p>
        </p:txBody>
      </p:sp>
      <p:sp>
        <p:nvSpPr>
          <p:cNvPr id="3" name="Content Placeholder 2"/>
          <p:cNvSpPr>
            <a:spLocks noGrp="1"/>
          </p:cNvSpPr>
          <p:nvPr>
            <p:ph idx="1"/>
          </p:nvPr>
        </p:nvSpPr>
        <p:spPr/>
        <p:txBody>
          <a:bodyPr/>
          <a:lstStyle/>
          <a:p>
            <a:r>
              <a:rPr lang="en-US" dirty="0" smtClean="0"/>
              <a:t>The new CAB guidelines applies to infants (1-12 months), children (1-8 years) and adults (8 years +)</a:t>
            </a:r>
          </a:p>
          <a:p>
            <a:r>
              <a:rPr lang="en-US" dirty="0" smtClean="0"/>
              <a:t>It does NOT apply to newborns since newborns are usually unconscious due to respiratory complications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t>Adult CPR</a:t>
            </a:r>
          </a:p>
        </p:txBody>
      </p:sp>
      <p:sp>
        <p:nvSpPr>
          <p:cNvPr id="21507" name="Rectangle 3"/>
          <p:cNvSpPr>
            <a:spLocks noGrp="1" noChangeArrowheads="1"/>
          </p:cNvSpPr>
          <p:nvPr>
            <p:ph type="body" idx="1"/>
          </p:nvPr>
        </p:nvSpPr>
        <p:spPr/>
        <p:txBody>
          <a:bodyPr/>
          <a:lstStyle/>
          <a:p>
            <a:r>
              <a:rPr lang="en-US" dirty="0"/>
              <a:t>Place heel of one hand on sternum between nipples, cover with other </a:t>
            </a:r>
            <a:r>
              <a:rPr lang="en-US" dirty="0" smtClean="0"/>
              <a:t>hand interlocking fingers</a:t>
            </a:r>
            <a:endParaRPr lang="en-US" dirty="0"/>
          </a:p>
          <a:p>
            <a:r>
              <a:rPr lang="en-US" dirty="0"/>
              <a:t>Give </a:t>
            </a:r>
            <a:r>
              <a:rPr lang="en-US" b="1" u="sng" dirty="0" smtClean="0"/>
              <a:t>C</a:t>
            </a:r>
            <a:r>
              <a:rPr lang="en-US" dirty="0" smtClean="0"/>
              <a:t>ompressions, </a:t>
            </a:r>
            <a:r>
              <a:rPr lang="en-US" dirty="0"/>
              <a:t>push hard and fast in center of chest   </a:t>
            </a:r>
          </a:p>
          <a:p>
            <a:pPr lvl="1"/>
            <a:r>
              <a:rPr lang="en-US" dirty="0" smtClean="0"/>
              <a:t>1 1/2 to 2 inches @ 100 per minute</a:t>
            </a:r>
          </a:p>
          <a:p>
            <a:r>
              <a:rPr lang="en-US" dirty="0" smtClean="0"/>
              <a:t>Open </a:t>
            </a:r>
            <a:r>
              <a:rPr lang="en-US" b="1" u="sng" dirty="0" smtClean="0"/>
              <a:t>A</a:t>
            </a:r>
            <a:r>
              <a:rPr lang="en-US" dirty="0" smtClean="0"/>
              <a:t>irway, give 2 </a:t>
            </a:r>
            <a:r>
              <a:rPr lang="en-US" b="1" u="sng" dirty="0" smtClean="0"/>
              <a:t>B</a:t>
            </a:r>
            <a:r>
              <a:rPr lang="en-US" dirty="0" smtClean="0"/>
              <a:t>reaths</a:t>
            </a:r>
          </a:p>
          <a:p>
            <a:r>
              <a:rPr lang="en-US" dirty="0" smtClean="0"/>
              <a:t>Repeat </a:t>
            </a:r>
            <a:r>
              <a:rPr lang="en-US" dirty="0"/>
              <a:t>this until help </a:t>
            </a:r>
            <a:r>
              <a:rPr lang="en-US" dirty="0" smtClean="0"/>
              <a:t>arrives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t>Child CPR</a:t>
            </a:r>
          </a:p>
        </p:txBody>
      </p:sp>
      <p:sp>
        <p:nvSpPr>
          <p:cNvPr id="22531" name="Rectangle 3"/>
          <p:cNvSpPr>
            <a:spLocks noGrp="1" noChangeArrowheads="1"/>
          </p:cNvSpPr>
          <p:nvPr>
            <p:ph type="body" idx="1"/>
          </p:nvPr>
        </p:nvSpPr>
        <p:spPr/>
        <p:txBody>
          <a:bodyPr/>
          <a:lstStyle/>
          <a:p>
            <a:pPr>
              <a:lnSpc>
                <a:spcPct val="90000"/>
              </a:lnSpc>
            </a:pPr>
            <a:r>
              <a:rPr lang="en-US" dirty="0" smtClean="0"/>
              <a:t>Use both hands or the heel </a:t>
            </a:r>
            <a:r>
              <a:rPr lang="en-US" dirty="0"/>
              <a:t>of one hand on </a:t>
            </a:r>
            <a:r>
              <a:rPr lang="en-US" dirty="0" smtClean="0"/>
              <a:t>the sternum </a:t>
            </a:r>
            <a:r>
              <a:rPr lang="en-US" dirty="0"/>
              <a:t>between </a:t>
            </a:r>
            <a:r>
              <a:rPr lang="en-US" dirty="0" smtClean="0"/>
              <a:t>nipples; the other hand is placed </a:t>
            </a:r>
            <a:r>
              <a:rPr lang="en-US" dirty="0"/>
              <a:t>on </a:t>
            </a:r>
            <a:r>
              <a:rPr lang="en-US" dirty="0" smtClean="0"/>
              <a:t>the forehead to maintain head </a:t>
            </a:r>
            <a:r>
              <a:rPr lang="en-US" dirty="0"/>
              <a:t>tilt </a:t>
            </a:r>
          </a:p>
          <a:p>
            <a:pPr>
              <a:lnSpc>
                <a:spcPct val="90000"/>
              </a:lnSpc>
            </a:pPr>
            <a:r>
              <a:rPr lang="en-US" dirty="0"/>
              <a:t>Give 30 </a:t>
            </a:r>
            <a:r>
              <a:rPr lang="en-US" b="1" u="sng" dirty="0" smtClean="0"/>
              <a:t>C</a:t>
            </a:r>
            <a:r>
              <a:rPr lang="en-US" dirty="0" smtClean="0"/>
              <a:t>ompressions</a:t>
            </a:r>
            <a:endParaRPr lang="en-US" dirty="0"/>
          </a:p>
          <a:p>
            <a:pPr lvl="1">
              <a:lnSpc>
                <a:spcPct val="90000"/>
              </a:lnSpc>
            </a:pPr>
            <a:r>
              <a:rPr lang="en-US" dirty="0"/>
              <a:t>1 to 1 1/2 inches (1/3 the depth of the chest) @ 100 per minute</a:t>
            </a:r>
          </a:p>
          <a:p>
            <a:pPr>
              <a:lnSpc>
                <a:spcPct val="90000"/>
              </a:lnSpc>
            </a:pPr>
            <a:r>
              <a:rPr lang="en-US" dirty="0" smtClean="0"/>
              <a:t>Open </a:t>
            </a:r>
            <a:r>
              <a:rPr lang="en-US" b="1" u="sng" dirty="0" smtClean="0"/>
              <a:t>A</a:t>
            </a:r>
            <a:r>
              <a:rPr lang="en-US" dirty="0" smtClean="0"/>
              <a:t>irway, give 2 </a:t>
            </a:r>
            <a:r>
              <a:rPr lang="en-US" b="1" u="sng" dirty="0" smtClean="0"/>
              <a:t>B</a:t>
            </a:r>
            <a:r>
              <a:rPr lang="en-US" dirty="0" smtClean="0"/>
              <a:t>reaths</a:t>
            </a:r>
          </a:p>
          <a:p>
            <a:pPr>
              <a:lnSpc>
                <a:spcPct val="90000"/>
              </a:lnSpc>
            </a:pPr>
            <a:r>
              <a:rPr lang="en-US" dirty="0" smtClean="0"/>
              <a:t>Repeat </a:t>
            </a:r>
            <a:r>
              <a:rPr lang="en-US" dirty="0"/>
              <a:t>this until help arrives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Infant CPR</a:t>
            </a:r>
          </a:p>
        </p:txBody>
      </p:sp>
      <p:sp>
        <p:nvSpPr>
          <p:cNvPr id="23555" name="Rectangle 3"/>
          <p:cNvSpPr>
            <a:spLocks noGrp="1" noChangeArrowheads="1"/>
          </p:cNvSpPr>
          <p:nvPr>
            <p:ph type="body" idx="1"/>
          </p:nvPr>
        </p:nvSpPr>
        <p:spPr/>
        <p:txBody>
          <a:bodyPr/>
          <a:lstStyle/>
          <a:p>
            <a:r>
              <a:rPr lang="en-US" dirty="0"/>
              <a:t>Use the tips of 2 fingers on the sternum 1 finger width below the nipples</a:t>
            </a:r>
          </a:p>
          <a:p>
            <a:r>
              <a:rPr lang="en-US" dirty="0"/>
              <a:t>Give 30 </a:t>
            </a:r>
            <a:r>
              <a:rPr lang="en-US" b="1" u="sng" dirty="0" smtClean="0"/>
              <a:t>C</a:t>
            </a:r>
            <a:r>
              <a:rPr lang="en-US" dirty="0" smtClean="0"/>
              <a:t>ompressions</a:t>
            </a:r>
            <a:endParaRPr lang="en-US" dirty="0"/>
          </a:p>
          <a:p>
            <a:pPr lvl="1"/>
            <a:r>
              <a:rPr lang="en-US" dirty="0"/>
              <a:t>1/2 to 1 inch ( 1/3 third depth of the chest) @ at least 100 per minute</a:t>
            </a:r>
          </a:p>
          <a:p>
            <a:r>
              <a:rPr lang="en-US" dirty="0" smtClean="0"/>
              <a:t>Open </a:t>
            </a:r>
            <a:r>
              <a:rPr lang="en-US" b="1" u="sng" dirty="0" smtClean="0"/>
              <a:t>A</a:t>
            </a:r>
            <a:r>
              <a:rPr lang="en-US" dirty="0" smtClean="0"/>
              <a:t>irway by breathing </a:t>
            </a:r>
            <a:r>
              <a:rPr lang="en-US" smtClean="0"/>
              <a:t>over mouth &amp;  </a:t>
            </a:r>
            <a:r>
              <a:rPr lang="en-US" dirty="0" smtClean="0"/>
              <a:t>nose, give 2 </a:t>
            </a:r>
            <a:r>
              <a:rPr lang="en-US" b="1" u="sng" dirty="0" smtClean="0"/>
              <a:t>B</a:t>
            </a:r>
            <a:r>
              <a:rPr lang="en-US" dirty="0" smtClean="0"/>
              <a:t>reaths (puffs)</a:t>
            </a:r>
          </a:p>
          <a:p>
            <a:r>
              <a:rPr lang="en-US" dirty="0" smtClean="0"/>
              <a:t>Repeat this until help arrives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Conscious Choking Infant</a:t>
            </a:r>
          </a:p>
        </p:txBody>
      </p:sp>
      <p:sp>
        <p:nvSpPr>
          <p:cNvPr id="24579" name="Rectangle 3"/>
          <p:cNvSpPr>
            <a:spLocks noGrp="1" noChangeArrowheads="1"/>
          </p:cNvSpPr>
          <p:nvPr>
            <p:ph type="body" idx="1"/>
          </p:nvPr>
        </p:nvSpPr>
        <p:spPr/>
        <p:txBody>
          <a:bodyPr/>
          <a:lstStyle/>
          <a:p>
            <a:r>
              <a:rPr lang="en-US" dirty="0"/>
              <a:t>Call 911</a:t>
            </a:r>
          </a:p>
          <a:p>
            <a:r>
              <a:rPr lang="en-US" dirty="0"/>
              <a:t>If infant can cough or cry place them in a head down, face down position</a:t>
            </a:r>
          </a:p>
          <a:p>
            <a:r>
              <a:rPr lang="en-US" dirty="0"/>
              <a:t>DO NOT give any </a:t>
            </a:r>
            <a:r>
              <a:rPr lang="en-US" dirty="0" smtClean="0"/>
              <a:t>back slaps or compression</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t>Conscious Choking Infant</a:t>
            </a:r>
          </a:p>
        </p:txBody>
      </p:sp>
      <p:sp>
        <p:nvSpPr>
          <p:cNvPr id="25603" name="Rectangle 3"/>
          <p:cNvSpPr>
            <a:spLocks noGrp="1" noChangeArrowheads="1"/>
          </p:cNvSpPr>
          <p:nvPr>
            <p:ph type="body" idx="1"/>
          </p:nvPr>
        </p:nvSpPr>
        <p:spPr/>
        <p:txBody>
          <a:bodyPr/>
          <a:lstStyle/>
          <a:p>
            <a:r>
              <a:rPr lang="en-US" dirty="0"/>
              <a:t>If there is no sound or sound faint and labored</a:t>
            </a:r>
          </a:p>
          <a:p>
            <a:pPr lvl="1"/>
            <a:r>
              <a:rPr lang="en-US" dirty="0"/>
              <a:t>Give 5 back slaps followed by…</a:t>
            </a:r>
          </a:p>
          <a:p>
            <a:pPr lvl="1"/>
            <a:r>
              <a:rPr lang="en-US" dirty="0"/>
              <a:t>5 chest compressions</a:t>
            </a:r>
          </a:p>
          <a:p>
            <a:pPr lvl="1"/>
            <a:r>
              <a:rPr lang="en-US" dirty="0"/>
              <a:t>Repeat back </a:t>
            </a:r>
            <a:r>
              <a:rPr lang="en-US" dirty="0" smtClean="0"/>
              <a:t>slaps </a:t>
            </a:r>
            <a:r>
              <a:rPr lang="en-US" dirty="0"/>
              <a:t>and chest compressions until object comes out or baby passes out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Unconscious Choking Infant</a:t>
            </a:r>
          </a:p>
        </p:txBody>
      </p:sp>
      <p:sp>
        <p:nvSpPr>
          <p:cNvPr id="26627" name="Rectangle 3"/>
          <p:cNvSpPr>
            <a:spLocks noGrp="1" noChangeArrowheads="1"/>
          </p:cNvSpPr>
          <p:nvPr>
            <p:ph type="body" idx="1"/>
          </p:nvPr>
        </p:nvSpPr>
        <p:spPr/>
        <p:txBody>
          <a:bodyPr/>
          <a:lstStyle/>
          <a:p>
            <a:r>
              <a:rPr lang="en-US"/>
              <a:t>Check for consciousness</a:t>
            </a:r>
          </a:p>
          <a:p>
            <a:r>
              <a:rPr lang="en-US"/>
              <a:t>Call 911</a:t>
            </a:r>
          </a:p>
          <a:p>
            <a:r>
              <a:rPr lang="en-US"/>
              <a:t>Attempt ABC’s</a:t>
            </a:r>
          </a:p>
          <a:p>
            <a:r>
              <a:rPr lang="en-US"/>
              <a:t>When first breath fails, re-tip and try again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Definition:</a:t>
            </a:r>
          </a:p>
        </p:txBody>
      </p:sp>
      <p:sp>
        <p:nvSpPr>
          <p:cNvPr id="6147" name="Rectangle 3"/>
          <p:cNvSpPr>
            <a:spLocks noGrp="1" noChangeArrowheads="1"/>
          </p:cNvSpPr>
          <p:nvPr>
            <p:ph type="body" idx="1"/>
          </p:nvPr>
        </p:nvSpPr>
        <p:spPr/>
        <p:txBody>
          <a:bodyPr/>
          <a:lstStyle/>
          <a:p>
            <a:pPr>
              <a:lnSpc>
                <a:spcPct val="90000"/>
              </a:lnSpc>
            </a:pPr>
            <a:r>
              <a:rPr lang="en-US" sz="4400"/>
              <a:t>Cardiopulmonary Resuscitation</a:t>
            </a:r>
          </a:p>
          <a:p>
            <a:pPr lvl="1">
              <a:lnSpc>
                <a:spcPct val="90000"/>
              </a:lnSpc>
            </a:pPr>
            <a:r>
              <a:rPr lang="en-US" sz="4400"/>
              <a:t>Cardio = heart</a:t>
            </a:r>
          </a:p>
          <a:p>
            <a:pPr lvl="1">
              <a:lnSpc>
                <a:spcPct val="90000"/>
              </a:lnSpc>
            </a:pPr>
            <a:r>
              <a:rPr lang="en-US" sz="4400"/>
              <a:t>Pulmonary = lungs</a:t>
            </a:r>
          </a:p>
          <a:p>
            <a:pPr lvl="1">
              <a:lnSpc>
                <a:spcPct val="90000"/>
              </a:lnSpc>
            </a:pPr>
            <a:r>
              <a:rPr lang="en-US" sz="4400"/>
              <a:t>Resuscitation = to revive</a:t>
            </a:r>
          </a:p>
          <a:p>
            <a:pPr>
              <a:lnSpc>
                <a:spcPct val="90000"/>
              </a:lnSpc>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Unconscious Choking Infant</a:t>
            </a:r>
          </a:p>
        </p:txBody>
      </p:sp>
      <p:sp>
        <p:nvSpPr>
          <p:cNvPr id="27651" name="Rectangle 3"/>
          <p:cNvSpPr>
            <a:spLocks noGrp="1" noChangeArrowheads="1"/>
          </p:cNvSpPr>
          <p:nvPr>
            <p:ph type="body" idx="1"/>
          </p:nvPr>
        </p:nvSpPr>
        <p:spPr>
          <a:xfrm>
            <a:off x="328613" y="1941513"/>
            <a:ext cx="8434387" cy="4916487"/>
          </a:xfrm>
        </p:spPr>
        <p:txBody>
          <a:bodyPr/>
          <a:lstStyle/>
          <a:p>
            <a:r>
              <a:rPr lang="en-US"/>
              <a:t>When second attempt fails…</a:t>
            </a:r>
          </a:p>
          <a:p>
            <a:pPr lvl="1"/>
            <a:r>
              <a:rPr lang="en-US"/>
              <a:t>Give 30 chest compressions</a:t>
            </a:r>
          </a:p>
          <a:p>
            <a:pPr lvl="1"/>
            <a:r>
              <a:rPr lang="en-US"/>
              <a:t>Do a foreign object check</a:t>
            </a:r>
          </a:p>
          <a:p>
            <a:pPr lvl="1"/>
            <a:r>
              <a:rPr lang="en-US"/>
              <a:t>Sweep mouth with your pinky ONLY IF OBJECT IS VISIBLE</a:t>
            </a:r>
          </a:p>
          <a:p>
            <a:pPr lvl="1"/>
            <a:r>
              <a:rPr lang="en-US"/>
              <a:t>Attempt to give breath</a:t>
            </a:r>
          </a:p>
          <a:p>
            <a:pPr lvl="1"/>
            <a:r>
              <a:rPr lang="en-US"/>
              <a:t>If breath is unsuccessful repeat this routine beginning with compressions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04800" y="381000"/>
            <a:ext cx="8153400" cy="1219200"/>
          </a:xfrm>
        </p:spPr>
        <p:txBody>
          <a:bodyPr/>
          <a:lstStyle/>
          <a:p>
            <a:r>
              <a:rPr lang="en-US" dirty="0"/>
              <a:t>Conscious </a:t>
            </a:r>
            <a:r>
              <a:rPr lang="en-US"/>
              <a:t>Choking </a:t>
            </a:r>
            <a:r>
              <a:rPr lang="en-US" smtClean="0"/>
              <a:t>Child/Adult</a:t>
            </a:r>
            <a:r>
              <a:rPr lang="en-US" dirty="0"/>
              <a:t>:</a:t>
            </a:r>
            <a:br>
              <a:rPr lang="en-US" dirty="0"/>
            </a:br>
            <a:r>
              <a:rPr lang="en-US" dirty="0"/>
              <a:t>The Heimlich Maneuver</a:t>
            </a:r>
          </a:p>
        </p:txBody>
      </p:sp>
      <p:sp>
        <p:nvSpPr>
          <p:cNvPr id="28675" name="Rectangle 3"/>
          <p:cNvSpPr>
            <a:spLocks noGrp="1" noChangeArrowheads="1"/>
          </p:cNvSpPr>
          <p:nvPr>
            <p:ph type="body" idx="1"/>
          </p:nvPr>
        </p:nvSpPr>
        <p:spPr>
          <a:xfrm>
            <a:off x="328613" y="1941513"/>
            <a:ext cx="8434387" cy="4916487"/>
          </a:xfrm>
        </p:spPr>
        <p:txBody>
          <a:bodyPr/>
          <a:lstStyle/>
          <a:p>
            <a:pPr>
              <a:lnSpc>
                <a:spcPct val="90000"/>
              </a:lnSpc>
            </a:pPr>
            <a:r>
              <a:rPr lang="en-US" sz="2800"/>
              <a:t>Ask victim if they are choking</a:t>
            </a:r>
          </a:p>
          <a:p>
            <a:pPr>
              <a:lnSpc>
                <a:spcPct val="90000"/>
              </a:lnSpc>
            </a:pPr>
            <a:r>
              <a:rPr lang="en-US" sz="2800"/>
              <a:t>If unable to speak, ask if they want the Heimlich maneuver</a:t>
            </a:r>
          </a:p>
          <a:p>
            <a:pPr>
              <a:lnSpc>
                <a:spcPct val="90000"/>
              </a:lnSpc>
            </a:pPr>
            <a:r>
              <a:rPr lang="en-US" sz="2800"/>
              <a:t>Call 911</a:t>
            </a:r>
          </a:p>
          <a:p>
            <a:pPr>
              <a:lnSpc>
                <a:spcPct val="90000"/>
              </a:lnSpc>
            </a:pPr>
            <a:r>
              <a:rPr lang="en-US" sz="2800"/>
              <a:t>Stand behind them, off-centered</a:t>
            </a:r>
          </a:p>
          <a:p>
            <a:pPr>
              <a:lnSpc>
                <a:spcPct val="90000"/>
              </a:lnSpc>
            </a:pPr>
            <a:r>
              <a:rPr lang="en-US" sz="2800"/>
              <a:t>Reaching under their arms place the thumb side of one fist between the navel and the sternum</a:t>
            </a:r>
          </a:p>
          <a:p>
            <a:pPr>
              <a:lnSpc>
                <a:spcPct val="90000"/>
              </a:lnSpc>
            </a:pPr>
            <a:r>
              <a:rPr lang="en-US" sz="2800"/>
              <a:t>Cover that fist with your other hand and begin upward, inward thrusts</a:t>
            </a:r>
          </a:p>
          <a:p>
            <a:pPr>
              <a:lnSpc>
                <a:spcPct val="90000"/>
              </a:lnSpc>
            </a:pPr>
            <a:r>
              <a:rPr lang="en-US" sz="2800"/>
              <a:t>Continue until object comes out or victim passes out</a:t>
            </a:r>
          </a:p>
          <a:p>
            <a:pPr>
              <a:lnSpc>
                <a:spcPct val="90000"/>
              </a:lnSpc>
            </a:pPr>
            <a:endParaRPr lang="en-US" sz="28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Unconscious Choking Adult</a:t>
            </a:r>
          </a:p>
        </p:txBody>
      </p:sp>
      <p:sp>
        <p:nvSpPr>
          <p:cNvPr id="30723" name="Rectangle 3"/>
          <p:cNvSpPr>
            <a:spLocks noGrp="1" noChangeArrowheads="1"/>
          </p:cNvSpPr>
          <p:nvPr>
            <p:ph type="body" idx="1"/>
          </p:nvPr>
        </p:nvSpPr>
        <p:spPr/>
        <p:txBody>
          <a:bodyPr/>
          <a:lstStyle/>
          <a:p>
            <a:r>
              <a:rPr lang="en-US"/>
              <a:t>Check for consciousness</a:t>
            </a:r>
          </a:p>
          <a:p>
            <a:r>
              <a:rPr lang="en-US"/>
              <a:t>Call 911</a:t>
            </a:r>
          </a:p>
          <a:p>
            <a:r>
              <a:rPr lang="en-US"/>
              <a:t>Begin ABC’s</a:t>
            </a:r>
          </a:p>
          <a:p>
            <a:r>
              <a:rPr lang="en-US"/>
              <a:t>If breath attempt fails, re-tip and try again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Unconscious Choking Adult</a:t>
            </a:r>
          </a:p>
        </p:txBody>
      </p:sp>
      <p:sp>
        <p:nvSpPr>
          <p:cNvPr id="31747" name="Rectangle 3"/>
          <p:cNvSpPr>
            <a:spLocks noGrp="1" noChangeArrowheads="1"/>
          </p:cNvSpPr>
          <p:nvPr>
            <p:ph type="body" idx="1"/>
          </p:nvPr>
        </p:nvSpPr>
        <p:spPr/>
        <p:txBody>
          <a:bodyPr/>
          <a:lstStyle/>
          <a:p>
            <a:r>
              <a:rPr lang="en-US"/>
              <a:t>If second breath fails give 30 CPR style compressions</a:t>
            </a:r>
          </a:p>
          <a:p>
            <a:r>
              <a:rPr lang="en-US"/>
              <a:t>Check for foreign objects, remove any that are seen</a:t>
            </a:r>
          </a:p>
          <a:p>
            <a:r>
              <a:rPr lang="en-US"/>
              <a:t>Attempt to give a breath</a:t>
            </a:r>
          </a:p>
          <a:p>
            <a:r>
              <a:rPr lang="en-US"/>
              <a:t>If breath fails repeat routine beginning with compressions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Terminology</a:t>
            </a:r>
          </a:p>
        </p:txBody>
      </p:sp>
      <p:sp>
        <p:nvSpPr>
          <p:cNvPr id="8195" name="Rectangle 3"/>
          <p:cNvSpPr>
            <a:spLocks noGrp="1" noChangeArrowheads="1"/>
          </p:cNvSpPr>
          <p:nvPr>
            <p:ph type="body" idx="1"/>
          </p:nvPr>
        </p:nvSpPr>
        <p:spPr/>
        <p:txBody>
          <a:bodyPr/>
          <a:lstStyle/>
          <a:p>
            <a:r>
              <a:rPr lang="en-US" sz="4800" dirty="0"/>
              <a:t>BLS</a:t>
            </a:r>
          </a:p>
          <a:p>
            <a:r>
              <a:rPr lang="en-US" sz="4800" dirty="0"/>
              <a:t>ALS</a:t>
            </a:r>
          </a:p>
          <a:p>
            <a:r>
              <a:rPr lang="en-US" sz="4800" dirty="0" smtClean="0"/>
              <a:t>CAB</a:t>
            </a:r>
            <a:endParaRPr lang="en-US" sz="4800" dirty="0"/>
          </a:p>
          <a:p>
            <a:r>
              <a:rPr lang="en-US" sz="4800" dirty="0"/>
              <a:t>EMS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Good Heart Living</a:t>
            </a:r>
          </a:p>
        </p:txBody>
      </p:sp>
      <p:sp>
        <p:nvSpPr>
          <p:cNvPr id="9219" name="Rectangle 3"/>
          <p:cNvSpPr>
            <a:spLocks noGrp="1" noChangeArrowheads="1"/>
          </p:cNvSpPr>
          <p:nvPr>
            <p:ph type="body" idx="1"/>
          </p:nvPr>
        </p:nvSpPr>
        <p:spPr>
          <a:xfrm>
            <a:off x="328613" y="1941513"/>
            <a:ext cx="8358187" cy="4916487"/>
          </a:xfrm>
        </p:spPr>
        <p:txBody>
          <a:bodyPr/>
          <a:lstStyle/>
          <a:p>
            <a:pPr>
              <a:lnSpc>
                <a:spcPct val="90000"/>
              </a:lnSpc>
            </a:pPr>
            <a:r>
              <a:rPr lang="en-US" sz="3600"/>
              <a:t>Controllable risk factors</a:t>
            </a:r>
          </a:p>
          <a:p>
            <a:pPr lvl="1">
              <a:lnSpc>
                <a:spcPct val="90000"/>
              </a:lnSpc>
            </a:pPr>
            <a:r>
              <a:rPr lang="en-US" sz="3600"/>
              <a:t>Smoking</a:t>
            </a:r>
          </a:p>
          <a:p>
            <a:pPr lvl="1">
              <a:lnSpc>
                <a:spcPct val="90000"/>
              </a:lnSpc>
            </a:pPr>
            <a:r>
              <a:rPr lang="en-US" sz="3600"/>
              <a:t>Hypertension</a:t>
            </a:r>
          </a:p>
          <a:p>
            <a:pPr lvl="1">
              <a:lnSpc>
                <a:spcPct val="90000"/>
              </a:lnSpc>
            </a:pPr>
            <a:r>
              <a:rPr lang="en-US" sz="3600"/>
              <a:t>Cholesterol</a:t>
            </a:r>
          </a:p>
          <a:p>
            <a:pPr lvl="1">
              <a:lnSpc>
                <a:spcPct val="90000"/>
              </a:lnSpc>
            </a:pPr>
            <a:r>
              <a:rPr lang="en-US" sz="3600"/>
              <a:t>Obesity</a:t>
            </a:r>
          </a:p>
          <a:p>
            <a:pPr lvl="1">
              <a:lnSpc>
                <a:spcPct val="90000"/>
              </a:lnSpc>
            </a:pPr>
            <a:r>
              <a:rPr lang="en-US" sz="3600"/>
              <a:t>Lack of exercise</a:t>
            </a:r>
          </a:p>
          <a:p>
            <a:pPr lvl="1">
              <a:lnSpc>
                <a:spcPct val="90000"/>
              </a:lnSpc>
            </a:pPr>
            <a:r>
              <a:rPr lang="en-US" sz="3600"/>
              <a:t>Stress</a:t>
            </a:r>
          </a:p>
          <a:p>
            <a:pPr lvl="1">
              <a:lnSpc>
                <a:spcPct val="90000"/>
              </a:lnSpc>
            </a:pPr>
            <a:r>
              <a:rPr lang="en-US" sz="3600"/>
              <a:t>Diabetes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en-US"/>
              <a:t>Good Heart Living</a:t>
            </a:r>
          </a:p>
        </p:txBody>
      </p:sp>
      <p:sp>
        <p:nvSpPr>
          <p:cNvPr id="1027" name="Rectangle 3"/>
          <p:cNvSpPr>
            <a:spLocks noGrp="1" noChangeArrowheads="1"/>
          </p:cNvSpPr>
          <p:nvPr>
            <p:ph type="body" idx="1"/>
          </p:nvPr>
        </p:nvSpPr>
        <p:spPr/>
        <p:txBody>
          <a:bodyPr/>
          <a:lstStyle/>
          <a:p>
            <a:r>
              <a:rPr lang="en-US" sz="4400"/>
              <a:t>Uncontrollable risk factors</a:t>
            </a:r>
          </a:p>
          <a:p>
            <a:pPr lvl="1"/>
            <a:r>
              <a:rPr lang="en-US" sz="4400"/>
              <a:t>Age </a:t>
            </a:r>
          </a:p>
          <a:p>
            <a:pPr lvl="1"/>
            <a:r>
              <a:rPr lang="en-US" sz="4400"/>
              <a:t>Sex</a:t>
            </a:r>
          </a:p>
          <a:p>
            <a:pPr lvl="1"/>
            <a:r>
              <a:rPr lang="en-US" sz="4400"/>
              <a:t>Race</a:t>
            </a:r>
          </a:p>
          <a:p>
            <a:pPr lvl="1"/>
            <a:r>
              <a:rPr lang="en-US" sz="4400"/>
              <a:t>Heredity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Symptoms of Heart Attack or Stroke</a:t>
            </a:r>
          </a:p>
        </p:txBody>
      </p:sp>
      <p:sp>
        <p:nvSpPr>
          <p:cNvPr id="10243" name="Rectangle 3"/>
          <p:cNvSpPr>
            <a:spLocks noGrp="1" noChangeArrowheads="1"/>
          </p:cNvSpPr>
          <p:nvPr>
            <p:ph type="body" idx="1"/>
          </p:nvPr>
        </p:nvSpPr>
        <p:spPr/>
        <p:txBody>
          <a:bodyPr/>
          <a:lstStyle/>
          <a:p>
            <a:pPr>
              <a:lnSpc>
                <a:spcPct val="90000"/>
              </a:lnSpc>
            </a:pPr>
            <a:r>
              <a:rPr lang="en-US" sz="3600"/>
              <a:t>Heart attack</a:t>
            </a:r>
          </a:p>
          <a:p>
            <a:pPr lvl="1">
              <a:lnSpc>
                <a:spcPct val="90000"/>
              </a:lnSpc>
            </a:pPr>
            <a:r>
              <a:rPr lang="en-US" sz="3600"/>
              <a:t>Pain in chest, arm, neck, back, or jaw</a:t>
            </a:r>
          </a:p>
          <a:p>
            <a:pPr lvl="1">
              <a:lnSpc>
                <a:spcPct val="90000"/>
              </a:lnSpc>
            </a:pPr>
            <a:r>
              <a:rPr lang="en-US" sz="3600"/>
              <a:t>Shortness of breath</a:t>
            </a:r>
          </a:p>
          <a:p>
            <a:pPr lvl="1">
              <a:lnSpc>
                <a:spcPct val="90000"/>
              </a:lnSpc>
            </a:pPr>
            <a:r>
              <a:rPr lang="en-US" sz="3600"/>
              <a:t>Weakness </a:t>
            </a:r>
          </a:p>
          <a:p>
            <a:pPr lvl="1">
              <a:lnSpc>
                <a:spcPct val="90000"/>
              </a:lnSpc>
            </a:pPr>
            <a:r>
              <a:rPr lang="en-US" sz="3600"/>
              <a:t>Feeling faint</a:t>
            </a:r>
          </a:p>
          <a:p>
            <a:pPr lvl="1">
              <a:lnSpc>
                <a:spcPct val="90000"/>
              </a:lnSpc>
            </a:pPr>
            <a:r>
              <a:rPr lang="en-US" sz="3600"/>
              <a:t>Nausea</a:t>
            </a:r>
          </a:p>
          <a:p>
            <a:pPr lvl="1">
              <a:lnSpc>
                <a:spcPct val="90000"/>
              </a:lnSpc>
            </a:pPr>
            <a:r>
              <a:rPr lang="en-US" sz="3600"/>
              <a:t>Unusual perspiration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Symptoms of Heart Attack or Stroke</a:t>
            </a:r>
          </a:p>
        </p:txBody>
      </p:sp>
      <p:sp>
        <p:nvSpPr>
          <p:cNvPr id="11267" name="Rectangle 3"/>
          <p:cNvSpPr>
            <a:spLocks noGrp="1" noChangeArrowheads="1"/>
          </p:cNvSpPr>
          <p:nvPr>
            <p:ph type="body" idx="1"/>
          </p:nvPr>
        </p:nvSpPr>
        <p:spPr/>
        <p:txBody>
          <a:bodyPr/>
          <a:lstStyle/>
          <a:p>
            <a:pPr>
              <a:lnSpc>
                <a:spcPct val="90000"/>
              </a:lnSpc>
            </a:pPr>
            <a:r>
              <a:rPr lang="en-US" sz="4000"/>
              <a:t>Stroke</a:t>
            </a:r>
          </a:p>
          <a:p>
            <a:pPr lvl="1">
              <a:lnSpc>
                <a:spcPct val="90000"/>
              </a:lnSpc>
            </a:pPr>
            <a:r>
              <a:rPr lang="en-US" sz="4000"/>
              <a:t>Sudden severe headache</a:t>
            </a:r>
          </a:p>
          <a:p>
            <a:pPr lvl="1">
              <a:lnSpc>
                <a:spcPct val="90000"/>
              </a:lnSpc>
            </a:pPr>
            <a:r>
              <a:rPr lang="en-US" sz="4000"/>
              <a:t>Vision problems</a:t>
            </a:r>
          </a:p>
          <a:p>
            <a:pPr lvl="1">
              <a:lnSpc>
                <a:spcPct val="90000"/>
              </a:lnSpc>
            </a:pPr>
            <a:r>
              <a:rPr lang="en-US" sz="4000"/>
              <a:t>Loss of balance</a:t>
            </a:r>
          </a:p>
          <a:p>
            <a:pPr lvl="1">
              <a:lnSpc>
                <a:spcPct val="90000"/>
              </a:lnSpc>
            </a:pPr>
            <a:r>
              <a:rPr lang="en-US" sz="4000"/>
              <a:t>Confusion</a:t>
            </a:r>
          </a:p>
          <a:p>
            <a:pPr lvl="1">
              <a:lnSpc>
                <a:spcPct val="90000"/>
              </a:lnSpc>
            </a:pPr>
            <a:r>
              <a:rPr lang="en-US" sz="4000"/>
              <a:t>Numbness </a:t>
            </a:r>
          </a:p>
          <a:p>
            <a:pPr lvl="1">
              <a:lnSpc>
                <a:spcPct val="90000"/>
              </a:lnSpc>
            </a:pPr>
            <a:r>
              <a:rPr lang="en-US" sz="4000"/>
              <a:t>Speech problems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First Aid Kits</a:t>
            </a:r>
          </a:p>
        </p:txBody>
      </p:sp>
      <p:sp>
        <p:nvSpPr>
          <p:cNvPr id="12291" name="Rectangle 3"/>
          <p:cNvSpPr>
            <a:spLocks noGrp="1" noChangeArrowheads="1"/>
          </p:cNvSpPr>
          <p:nvPr>
            <p:ph type="body" idx="1"/>
          </p:nvPr>
        </p:nvSpPr>
        <p:spPr/>
        <p:txBody>
          <a:bodyPr/>
          <a:lstStyle/>
          <a:p>
            <a:r>
              <a:rPr lang="en-US" sz="4800"/>
              <a:t>AED</a:t>
            </a:r>
          </a:p>
          <a:p>
            <a:r>
              <a:rPr lang="en-US" sz="4800"/>
              <a:t>Face Mask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90600"/>
            <a:ext cx="8153400" cy="762000"/>
          </a:xfrm>
        </p:spPr>
        <p:txBody>
          <a:bodyPr/>
          <a:lstStyle/>
          <a:p>
            <a:r>
              <a:rPr lang="en-US" sz="4000" dirty="0" smtClean="0"/>
              <a:t>Minnesota’s Good Samaritan Law</a:t>
            </a:r>
            <a:endParaRPr lang="en-US" sz="4000" dirty="0"/>
          </a:p>
        </p:txBody>
      </p:sp>
      <p:sp>
        <p:nvSpPr>
          <p:cNvPr id="3" name="Content Placeholder 2"/>
          <p:cNvSpPr>
            <a:spLocks noGrp="1"/>
          </p:cNvSpPr>
          <p:nvPr>
            <p:ph idx="1"/>
          </p:nvPr>
        </p:nvSpPr>
        <p:spPr/>
        <p:txBody>
          <a:bodyPr/>
          <a:lstStyle/>
          <a:p>
            <a:r>
              <a:rPr lang="en-US" dirty="0" smtClean="0"/>
              <a:t>1) Duty to Assist: </a:t>
            </a:r>
            <a:r>
              <a:rPr lang="en-US" sz="2400" dirty="0" smtClean="0"/>
              <a:t>A person at the scene of an emergency who knows that another person is in physical harm, shall give reasonable assistance to the injured person as long as they are not in danger themselves.</a:t>
            </a:r>
          </a:p>
          <a:p>
            <a:pPr>
              <a:buNone/>
            </a:pPr>
            <a:r>
              <a:rPr lang="en-US" dirty="0" smtClean="0"/>
              <a:t>~</a:t>
            </a:r>
            <a:r>
              <a:rPr lang="en-US" sz="2800" dirty="0" smtClean="0"/>
              <a:t>When you turn 18, it is your legal duty to </a:t>
            </a:r>
            <a:r>
              <a:rPr lang="en-US" sz="2800" smtClean="0"/>
              <a:t>call 911!</a:t>
            </a:r>
            <a:endParaRPr lang="en-US" sz="2800" dirty="0" smtClean="0"/>
          </a:p>
          <a:p>
            <a:r>
              <a:rPr lang="en-US" dirty="0" smtClean="0"/>
              <a:t>2)</a:t>
            </a:r>
            <a:r>
              <a:rPr lang="en-US" sz="2400" dirty="0" smtClean="0"/>
              <a:t> </a:t>
            </a:r>
            <a:r>
              <a:rPr lang="en-US" dirty="0" smtClean="0"/>
              <a:t>General Immunity from Liability: </a:t>
            </a:r>
            <a:r>
              <a:rPr lang="en-US" sz="2400" dirty="0" smtClean="0"/>
              <a:t>A person who renders emergency care, advice, or assistance without compensation, at the scene of an emergency or during transit is NOT liable for any civil damages.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rtsy">
  <a:themeElements>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s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Macintosh HD:Applications (Mac OS 9):Microsoft Office 2001:Templates:Presentations:Designs:Artsy</Template>
  <TotalTime>1800</TotalTime>
  <Words>744</Words>
  <Application>Microsoft Office PowerPoint</Application>
  <PresentationFormat>On-screen Show (4:3)</PresentationFormat>
  <Paragraphs>122</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Artsy</vt:lpstr>
      <vt:lpstr>CPR</vt:lpstr>
      <vt:lpstr>Definition:</vt:lpstr>
      <vt:lpstr>Terminology</vt:lpstr>
      <vt:lpstr>Good Heart Living</vt:lpstr>
      <vt:lpstr>Good Heart Living</vt:lpstr>
      <vt:lpstr>Symptoms of Heart Attack or Stroke</vt:lpstr>
      <vt:lpstr>Symptoms of Heart Attack or Stroke</vt:lpstr>
      <vt:lpstr>First Aid Kits</vt:lpstr>
      <vt:lpstr>Minnesota’s Good Samaritan Law</vt:lpstr>
      <vt:lpstr>   Links in the adult Chain of Survival:</vt:lpstr>
      <vt:lpstr>CAB’s for Infant ,Child, &amp; Adult</vt:lpstr>
      <vt:lpstr>PowerPoint Presentation</vt:lpstr>
      <vt:lpstr>New Guidelines</vt:lpstr>
      <vt:lpstr>Adult CPR</vt:lpstr>
      <vt:lpstr>Child CPR</vt:lpstr>
      <vt:lpstr>Infant CPR</vt:lpstr>
      <vt:lpstr>Conscious Choking Infant</vt:lpstr>
      <vt:lpstr>Conscious Choking Infant</vt:lpstr>
      <vt:lpstr>Unconscious Choking Infant</vt:lpstr>
      <vt:lpstr>Unconscious Choking Infant</vt:lpstr>
      <vt:lpstr>Conscious Choking Child/Adult: The Heimlich Maneuver</vt:lpstr>
      <vt:lpstr>Unconscious Choking Adult</vt:lpstr>
      <vt:lpstr>Unconscious Choking Adult</vt:lpstr>
    </vt:vector>
  </TitlesOfParts>
  <Company>Anoka-Hennepin ISD#11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CPR</dc:title>
  <dc:creator>Technology Group</dc:creator>
  <cp:lastModifiedBy>user</cp:lastModifiedBy>
  <cp:revision>57</cp:revision>
  <dcterms:created xsi:type="dcterms:W3CDTF">2002-11-06T19:48:27Z</dcterms:created>
  <dcterms:modified xsi:type="dcterms:W3CDTF">2013-10-24T18:39:32Z</dcterms:modified>
</cp:coreProperties>
</file>